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9" r:id="rId1"/>
  </p:sldMasterIdLst>
  <p:notesMasterIdLst>
    <p:notesMasterId r:id="rId49"/>
  </p:notesMasterIdLst>
  <p:handoutMasterIdLst>
    <p:handoutMasterId r:id="rId50"/>
  </p:handoutMasterIdLst>
  <p:sldIdLst>
    <p:sldId id="256" r:id="rId2"/>
    <p:sldId id="371" r:id="rId3"/>
    <p:sldId id="372" r:id="rId4"/>
    <p:sldId id="373" r:id="rId5"/>
    <p:sldId id="374" r:id="rId6"/>
    <p:sldId id="375" r:id="rId7"/>
    <p:sldId id="376" r:id="rId8"/>
    <p:sldId id="377" r:id="rId9"/>
    <p:sldId id="378" r:id="rId10"/>
    <p:sldId id="379" r:id="rId11"/>
    <p:sldId id="380" r:id="rId12"/>
    <p:sldId id="381" r:id="rId13"/>
    <p:sldId id="382" r:id="rId14"/>
    <p:sldId id="383" r:id="rId15"/>
    <p:sldId id="384" r:id="rId16"/>
    <p:sldId id="385" r:id="rId17"/>
    <p:sldId id="386" r:id="rId18"/>
    <p:sldId id="387" r:id="rId19"/>
    <p:sldId id="388" r:id="rId20"/>
    <p:sldId id="389" r:id="rId21"/>
    <p:sldId id="390" r:id="rId22"/>
    <p:sldId id="391" r:id="rId23"/>
    <p:sldId id="392" r:id="rId24"/>
    <p:sldId id="393" r:id="rId25"/>
    <p:sldId id="394" r:id="rId26"/>
    <p:sldId id="395" r:id="rId27"/>
    <p:sldId id="396" r:id="rId28"/>
    <p:sldId id="397" r:id="rId29"/>
    <p:sldId id="398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411" r:id="rId43"/>
    <p:sldId id="412" r:id="rId44"/>
    <p:sldId id="413" r:id="rId45"/>
    <p:sldId id="414" r:id="rId46"/>
    <p:sldId id="415" r:id="rId47"/>
    <p:sldId id="416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A6F0FF"/>
    <a:srgbClr val="B23C00"/>
    <a:srgbClr val="FFF1E4"/>
    <a:srgbClr val="FFE5CB"/>
    <a:srgbClr val="66CCFF"/>
    <a:srgbClr val="A40000"/>
    <a:srgbClr val="0033CC"/>
    <a:srgbClr val="CC99FF"/>
    <a:srgbClr val="99FF66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202" autoAdjust="0"/>
    <p:restoredTop sz="98450" autoAdjust="0"/>
  </p:normalViewPr>
  <p:slideViewPr>
    <p:cSldViewPr>
      <p:cViewPr varScale="1">
        <p:scale>
          <a:sx n="90" d="100"/>
          <a:sy n="90" d="100"/>
        </p:scale>
        <p:origin x="-944" y="-104"/>
      </p:cViewPr>
      <p:guideLst>
        <p:guide orient="horz" pos="2160"/>
        <p:guide pos="2822"/>
      </p:guideLst>
    </p:cSldViewPr>
  </p:slideViewPr>
  <p:outlineViewPr>
    <p:cViewPr>
      <p:scale>
        <a:sx n="33" d="100"/>
        <a:sy n="33" d="100"/>
      </p:scale>
      <p:origin x="0" y="346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2681-C581-F644-AAF5-C092E01AA013}" type="datetimeFigureOut">
              <a:rPr lang="en-US" smtClean="0"/>
              <a:t>4/15/15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581D9-7090-374C-A542-C325CF1D3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00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164504C-A0F5-524D-82C6-1B8158989A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687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charset="0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grpSp>
        <p:nvGrpSpPr>
          <p:cNvPr id="30728" name="Group 8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30729" name="Rectangle 9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1" name="Rectangle 11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2" name="Rectangle 12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3" name="Line 13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Rectangle 14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4F0376-0E54-9843-B673-E00D6670E8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53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1163"/>
            <a:ext cx="8229600" cy="65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2BDC82CD-30B2-1348-96D0-860A277DEA53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29703" name="Group 7"/>
          <p:cNvGrpSpPr>
            <a:grpSpLocks/>
          </p:cNvGrpSpPr>
          <p:nvPr/>
        </p:nvGrpSpPr>
        <p:grpSpPr bwMode="auto">
          <a:xfrm>
            <a:off x="228600" y="0"/>
            <a:ext cx="8686800" cy="1143000"/>
            <a:chOff x="176" y="96"/>
            <a:chExt cx="5472" cy="1008"/>
          </a:xfrm>
        </p:grpSpPr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  <p:pic>
        <p:nvPicPr>
          <p:cNvPr id="29709" name="Picture 13" descr="SJSU-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1097318" y="6263609"/>
            <a:ext cx="158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Computer</a:t>
            </a:r>
            <a:r>
              <a:rPr lang="en-US" sz="1000" baseline="0" dirty="0" smtClean="0"/>
              <a:t> Science Dept.</a:t>
            </a:r>
          </a:p>
          <a:p>
            <a:r>
              <a:rPr lang="en-US" sz="1000" baseline="0" dirty="0" smtClean="0"/>
              <a:t>Spring 2015: April </a:t>
            </a:r>
            <a:r>
              <a:rPr lang="en-US" sz="1000" baseline="0" dirty="0" smtClean="0"/>
              <a:t>16</a:t>
            </a:r>
            <a:endParaRPr lang="en-US" sz="10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749049" y="6263609"/>
            <a:ext cx="192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CS 235: User Interface</a:t>
            </a:r>
            <a:r>
              <a:rPr lang="en-US" sz="1000" baseline="0" dirty="0" smtClean="0"/>
              <a:t> Design</a:t>
            </a:r>
            <a:br>
              <a:rPr lang="en-US" sz="1000" baseline="0" dirty="0" smtClean="0"/>
            </a:br>
            <a:r>
              <a:rPr lang="en-US" sz="1000" baseline="0" dirty="0" smtClean="0"/>
              <a:t>© R. Mak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charset="0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o"/>
        <a:defRPr sz="2000">
          <a:solidFill>
            <a:schemeClr val="tx1"/>
          </a:solidFill>
          <a:latin typeface="+mn-lt"/>
          <a:ea typeface="+mn-ea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1600">
          <a:solidFill>
            <a:schemeClr val="tx1"/>
          </a:solidFill>
          <a:latin typeface="+mn-lt"/>
          <a:ea typeface="+mn-ea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sjsu.edu/~ma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hyperlink" Target="https://docs.oracle.com/middleware/1212/adf/ADFUI/img/dvt_intro_treemap.pn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CS </a:t>
            </a:r>
            <a:r>
              <a:rPr lang="en-US" sz="3200" dirty="0" smtClean="0"/>
              <a:t>235: User Interface Design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400" dirty="0" smtClean="0"/>
              <a:t>April </a:t>
            </a:r>
            <a:r>
              <a:rPr lang="en-US" sz="2400" dirty="0" smtClean="0"/>
              <a:t>16 </a:t>
            </a:r>
            <a:r>
              <a:rPr lang="en-US" sz="2400" dirty="0" smtClean="0"/>
              <a:t>Class </a:t>
            </a:r>
            <a:r>
              <a:rPr lang="en-US" sz="2400" dirty="0"/>
              <a:t>Meeting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</a:pPr>
            <a:r>
              <a:rPr lang="en-US" dirty="0"/>
              <a:t>Department of Computer Science</a:t>
            </a:r>
            <a:br>
              <a:rPr lang="en-US" dirty="0"/>
            </a:br>
            <a:r>
              <a:rPr lang="en-US" dirty="0"/>
              <a:t>San Jose State University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 smtClean="0"/>
              <a:t>Spring 2015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Instructor: Ron Mak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hlinkClick r:id="rId2"/>
              </a:rPr>
              <a:t>www.cs.sjsu.edu/~mak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27550"/>
            <a:ext cx="11541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53" name="Picture 5" descr="sjsu_logo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4591050"/>
            <a:ext cx="1096962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Analytical Interactions with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555" cy="4145258"/>
          </a:xfrm>
        </p:spPr>
        <p:txBody>
          <a:bodyPr numCol="2"/>
          <a:lstStyle/>
          <a:p>
            <a:r>
              <a:rPr lang="en-US" dirty="0" smtClean="0"/>
              <a:t>Comparing</a:t>
            </a:r>
          </a:p>
          <a:p>
            <a:r>
              <a:rPr lang="en-US" dirty="0" smtClean="0"/>
              <a:t>Sorting</a:t>
            </a:r>
          </a:p>
          <a:p>
            <a:r>
              <a:rPr lang="en-US" dirty="0" smtClean="0"/>
              <a:t>Adding variables</a:t>
            </a:r>
          </a:p>
          <a:p>
            <a:r>
              <a:rPr lang="en-US" dirty="0" smtClean="0"/>
              <a:t>Filtering</a:t>
            </a:r>
          </a:p>
          <a:p>
            <a:r>
              <a:rPr lang="en-US" dirty="0" smtClean="0"/>
              <a:t>Highlighting</a:t>
            </a:r>
          </a:p>
          <a:p>
            <a:r>
              <a:rPr lang="en-US" dirty="0" smtClean="0"/>
              <a:t>Aggregating</a:t>
            </a:r>
          </a:p>
          <a:p>
            <a:r>
              <a:rPr lang="en-US" dirty="0" smtClean="0"/>
              <a:t>Re-expressing</a:t>
            </a:r>
          </a:p>
          <a:p>
            <a:r>
              <a:rPr lang="en-US" dirty="0" smtClean="0"/>
              <a:t>Re-visualizing</a:t>
            </a:r>
          </a:p>
          <a:p>
            <a:r>
              <a:rPr lang="en-US" dirty="0"/>
              <a:t>Zooming and panning</a:t>
            </a:r>
          </a:p>
          <a:p>
            <a:r>
              <a:rPr lang="en-US" dirty="0" smtClean="0"/>
              <a:t>Re-scaling</a:t>
            </a:r>
          </a:p>
          <a:p>
            <a:r>
              <a:rPr lang="en-US" dirty="0" smtClean="0"/>
              <a:t>Accessing details on demand</a:t>
            </a:r>
          </a:p>
          <a:p>
            <a:r>
              <a:rPr lang="en-US" dirty="0" smtClean="0"/>
              <a:t>Annotating</a:t>
            </a:r>
          </a:p>
          <a:p>
            <a:r>
              <a:rPr lang="en-US" dirty="0" smtClean="0"/>
              <a:t>Bookmarking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89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 descr="Screen Shot 2014-11-11 at 9.55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83" y="1303323"/>
            <a:ext cx="7086600" cy="462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78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Magnitude Comparisons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44893"/>
          </a:xfrm>
        </p:spPr>
        <p:txBody>
          <a:bodyPr/>
          <a:lstStyle/>
          <a:p>
            <a:r>
              <a:rPr lang="en-US" dirty="0" smtClean="0"/>
              <a:t>Nominal</a:t>
            </a:r>
          </a:p>
          <a:p>
            <a:pPr lvl="1"/>
            <a:r>
              <a:rPr lang="en-US" dirty="0" smtClean="0"/>
              <a:t>Values that have no particular order.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Picture 7" descr="Screen Shot 2014-11-11 at 10.00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64" y="2514610"/>
            <a:ext cx="4394200" cy="3022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165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Magnitude </a:t>
            </a:r>
            <a:r>
              <a:rPr lang="en-US" dirty="0" smtClean="0"/>
              <a:t>Comparisons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036332"/>
          </a:xfrm>
        </p:spPr>
        <p:txBody>
          <a:bodyPr/>
          <a:lstStyle/>
          <a:p>
            <a:r>
              <a:rPr lang="en-US" dirty="0" smtClean="0"/>
              <a:t>Ranking</a:t>
            </a:r>
          </a:p>
          <a:p>
            <a:pPr lvl="1"/>
            <a:r>
              <a:rPr lang="en-US" dirty="0" smtClean="0"/>
              <a:t>Compare values that are arranged by magnitude.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 descr="Screen Shot 2014-11-11 at 10.01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64" y="2440919"/>
            <a:ext cx="4445000" cy="2908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05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Magnitude Comparisons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44893"/>
          </a:xfrm>
        </p:spPr>
        <p:txBody>
          <a:bodyPr/>
          <a:lstStyle/>
          <a:p>
            <a:r>
              <a:rPr lang="en-US" dirty="0" smtClean="0"/>
              <a:t>Part-to-whole</a:t>
            </a:r>
          </a:p>
          <a:p>
            <a:pPr lvl="1"/>
            <a:r>
              <a:rPr lang="en-US" dirty="0" smtClean="0"/>
              <a:t>Compare values that are parts of a whole.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 descr="Screen Shot 2014-11-11 at 10.03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25" y="2550141"/>
            <a:ext cx="4521200" cy="2616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339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Magnitude Comparisons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44893"/>
          </a:xfrm>
        </p:spPr>
        <p:txBody>
          <a:bodyPr/>
          <a:lstStyle/>
          <a:p>
            <a:r>
              <a:rPr lang="en-US" dirty="0" smtClean="0"/>
              <a:t>Deviation</a:t>
            </a:r>
          </a:p>
          <a:p>
            <a:pPr lvl="1"/>
            <a:r>
              <a:rPr lang="en-US" dirty="0" smtClean="0"/>
              <a:t>Compare differences between two sets of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 descr="Screen Shot 2014-11-11 at 10.0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64" y="2423171"/>
            <a:ext cx="4394200" cy="317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065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Magnitude Comparisons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44893"/>
          </a:xfrm>
        </p:spPr>
        <p:txBody>
          <a:bodyPr/>
          <a:lstStyle/>
          <a:p>
            <a:r>
              <a:rPr lang="en-US" dirty="0" smtClean="0"/>
              <a:t>Time series</a:t>
            </a:r>
          </a:p>
          <a:p>
            <a:pPr lvl="1"/>
            <a:r>
              <a:rPr lang="en-US" dirty="0" smtClean="0"/>
              <a:t>Show how values changed over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 descr="Screen Shot 2014-11-11 at 10.06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903" y="2514610"/>
            <a:ext cx="4191000" cy="3162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554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Magnitude Comparisons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Time series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 descr="Screen Shot 2014-11-11 at 10.07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01" y="1874537"/>
            <a:ext cx="7497998" cy="4235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56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Magnitude Comparisons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Scatter plot vs. bar chart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 descr="Screen Shot 2014-11-11 at 10.09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9" y="1965976"/>
            <a:ext cx="8859624" cy="38404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349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3-D Graphs!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 descr="Screen Shot 2014-11-11 at 10.11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8" y="1325903"/>
            <a:ext cx="5011092" cy="48514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3291849" cy="1036332"/>
          </a:xfrm>
        </p:spPr>
        <p:txBody>
          <a:bodyPr/>
          <a:lstStyle/>
          <a:p>
            <a:r>
              <a:rPr lang="en-US" dirty="0" smtClean="0"/>
              <a:t>Some bars obscure others.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57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Application </a:t>
            </a:r>
            <a:r>
              <a:rPr lang="en-US" dirty="0" smtClean="0"/>
              <a:t>Demo Schedule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Tuesday</a:t>
            </a:r>
            <a:r>
              <a:rPr lang="en-US" dirty="0" smtClean="0"/>
              <a:t>, April 21</a:t>
            </a:r>
          </a:p>
          <a:p>
            <a:pPr lvl="1"/>
            <a:r>
              <a:rPr lang="en-US" dirty="0" smtClean="0"/>
              <a:t>Unknown, </a:t>
            </a:r>
            <a:r>
              <a:rPr lang="en-US" dirty="0" err="1" smtClean="0"/>
              <a:t>UXability</a:t>
            </a:r>
            <a:r>
              <a:rPr lang="en-US" dirty="0" smtClean="0"/>
              <a:t>, X Factor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Thursday, April 23</a:t>
            </a:r>
          </a:p>
          <a:p>
            <a:pPr lvl="1"/>
            <a:r>
              <a:rPr lang="en-US" dirty="0" smtClean="0"/>
              <a:t>Innovative Designers, Team Four, </a:t>
            </a:r>
            <a:r>
              <a:rPr lang="en-US" dirty="0" err="1" smtClean="0"/>
              <a:t>Thundercats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9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3-D Graphs</a:t>
            </a:r>
            <a:r>
              <a:rPr lang="en-US" dirty="0" smtClean="0"/>
              <a:t>! </a:t>
            </a:r>
            <a:r>
              <a:rPr lang="en-US" i="1" dirty="0" smtClean="0"/>
              <a:t>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Which line represents the East region?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 descr="Screen Shot 2014-11-11 at 10.12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35" y="1874537"/>
            <a:ext cx="6459819" cy="42061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021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3-D Graphs! </a:t>
            </a:r>
            <a:r>
              <a:rPr lang="en-US" i="1" dirty="0"/>
              <a:t>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Which is easiest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 descr="Screen Shot 2014-11-11 at 10.14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708" y="1874537"/>
            <a:ext cx="5120584" cy="43561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269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3-D Graphs! </a:t>
            </a:r>
            <a:r>
              <a:rPr lang="en-US" i="1" dirty="0"/>
              <a:t>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What are we hiding?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 descr="Screen Shot 2014-11-11 at 10.1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18" y="1874537"/>
            <a:ext cx="5486340" cy="48593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4951" y="2971805"/>
            <a:ext cx="275185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Expenses rose from</a:t>
            </a:r>
          </a:p>
          <a:p>
            <a:r>
              <a:rPr lang="en-US" sz="2000" dirty="0" smtClean="0"/>
              <a:t>$100,000 to $121,000.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857975" y="6259139"/>
            <a:ext cx="128482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Show Me the Numbers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2012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22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3-D Graphs! </a:t>
            </a:r>
            <a:r>
              <a:rPr lang="en-US" i="1" dirty="0"/>
              <a:t>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 descr="Screen Shot 2014-11-11 at 10.18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30" y="1325903"/>
            <a:ext cx="5599916" cy="49952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7975" y="6259139"/>
            <a:ext cx="128482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Show Me the Numbers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2012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022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Heights in Bar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95400"/>
            <a:ext cx="8412433" cy="579137"/>
          </a:xfrm>
        </p:spPr>
        <p:txBody>
          <a:bodyPr/>
          <a:lstStyle/>
          <a:p>
            <a:r>
              <a:rPr lang="en-US" dirty="0" smtClean="0"/>
              <a:t>Are the “Yes” responses 4X the “No” responses?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 descr="Screen Shot 2014-11-11 at 10.21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69" y="1874537"/>
            <a:ext cx="6034974" cy="43538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806" y="5074902"/>
            <a:ext cx="1795684" cy="1015663"/>
          </a:xfrm>
          <a:prstGeom prst="rect">
            <a:avLst/>
          </a:prstGeom>
          <a:solidFill>
            <a:srgbClr val="FFFFC2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Bar charts</a:t>
            </a:r>
          </a:p>
          <a:p>
            <a:r>
              <a:rPr lang="en-US" sz="2000" dirty="0" smtClean="0"/>
              <a:t>should always</a:t>
            </a:r>
          </a:p>
          <a:p>
            <a:r>
              <a:rPr lang="en-US" sz="2000" dirty="0" smtClean="0"/>
              <a:t>include 0.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07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Sorted graphs provide more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 descr="Screen Shot 2014-11-11 at 10.24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0" y="2331731"/>
            <a:ext cx="4031272" cy="3170581"/>
          </a:xfrm>
          <a:prstGeom prst="rect">
            <a:avLst/>
          </a:prstGeom>
        </p:spPr>
      </p:pic>
      <p:pic>
        <p:nvPicPr>
          <p:cNvPr id="6" name="Picture 5" descr="Screen Shot 2014-11-11 at 10.25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39" y="2293252"/>
            <a:ext cx="4114805" cy="32388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61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Sorting + correlation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 descr="Screen Shot 2014-11-11 at 10.2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8" y="1874536"/>
            <a:ext cx="8778144" cy="3940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45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44893"/>
          </a:xfrm>
        </p:spPr>
        <p:txBody>
          <a:bodyPr/>
          <a:lstStyle/>
          <a:p>
            <a:r>
              <a:rPr lang="en-US" dirty="0" smtClean="0"/>
              <a:t>We may not always know in advance </a:t>
            </a:r>
            <a:br>
              <a:rPr lang="en-US" dirty="0" smtClean="0"/>
            </a:br>
            <a:r>
              <a:rPr lang="en-US" dirty="0" smtClean="0"/>
              <a:t>which variables we should analyze.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 descr="Screen Shot 2014-11-11 at 10.27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9" y="2375141"/>
            <a:ext cx="8961072" cy="2699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17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03872" cy="579137"/>
          </a:xfrm>
        </p:spPr>
        <p:txBody>
          <a:bodyPr/>
          <a:lstStyle/>
          <a:p>
            <a:r>
              <a:rPr lang="en-US" dirty="0" smtClean="0"/>
              <a:t>Reduce the data that we’re analyzing to a subset.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 descr="Screen Shot 2014-11-11 at 10.31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9" y="2071279"/>
            <a:ext cx="8940065" cy="28207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304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Instead of filtering, make certain data stand 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 descr="Screen Shot 2014-11-11 at 10.33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69" y="1874537"/>
            <a:ext cx="5120584" cy="4373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78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 Prototype 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short report:</a:t>
            </a:r>
          </a:p>
          <a:p>
            <a:pPr lvl="1"/>
            <a:r>
              <a:rPr lang="en-US" dirty="0" smtClean="0"/>
              <a:t>What is your application.</a:t>
            </a:r>
          </a:p>
          <a:p>
            <a:pPr lvl="1"/>
            <a:r>
              <a:rPr lang="en-US" dirty="0" smtClean="0"/>
              <a:t>What UI design patterns did you use and why.</a:t>
            </a:r>
          </a:p>
          <a:p>
            <a:pPr lvl="2"/>
            <a:r>
              <a:rPr lang="en-US" dirty="0" smtClean="0"/>
              <a:t>Describe up to 5 patterns.</a:t>
            </a:r>
          </a:p>
          <a:p>
            <a:pPr lvl="1"/>
            <a:r>
              <a:rPr lang="en-US" dirty="0" smtClean="0"/>
              <a:t>Screen shots that illustrate your design patterns.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Your PowerPoint slides, if any.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Your prototype code, if runnable by anyone.</a:t>
            </a:r>
          </a:p>
          <a:p>
            <a:pPr lvl="1"/>
            <a:r>
              <a:rPr lang="en-US" dirty="0" smtClean="0"/>
              <a:t>Include installation and how to run instructions.</a:t>
            </a:r>
          </a:p>
          <a:p>
            <a:pPr lvl="5"/>
            <a:endParaRPr lang="en-US" dirty="0"/>
          </a:p>
          <a:p>
            <a:r>
              <a:rPr lang="en-US" dirty="0" smtClean="0"/>
              <a:t>Due </a:t>
            </a:r>
            <a:r>
              <a:rPr lang="en-US" dirty="0" smtClean="0"/>
              <a:t>one week after your demo.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23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Highlighting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44893"/>
          </a:xfrm>
        </p:spPr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Brushing</a:t>
            </a:r>
            <a:r>
              <a:rPr lang="en-US" dirty="0" smtClean="0"/>
              <a:t> highlights the same subset of data across multiple graphs.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 descr="Screen Shot 2014-11-11 at 10.35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20" y="2240293"/>
            <a:ext cx="5413038" cy="4571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641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95400"/>
            <a:ext cx="8412433" cy="4835525"/>
          </a:xfrm>
        </p:spPr>
        <p:txBody>
          <a:bodyPr/>
          <a:lstStyle/>
          <a:p>
            <a:r>
              <a:rPr lang="en-US" dirty="0" smtClean="0"/>
              <a:t>With hierarchical data, we can </a:t>
            </a:r>
            <a:br>
              <a:rPr lang="en-US" dirty="0" smtClean="0"/>
            </a:br>
            <a:r>
              <a:rPr lang="en-US" dirty="0" smtClean="0"/>
              <a:t>aggregate</a:t>
            </a:r>
            <a:r>
              <a:rPr lang="en-US" dirty="0"/>
              <a:t> </a:t>
            </a:r>
            <a:r>
              <a:rPr lang="en-US" dirty="0" smtClean="0"/>
              <a:t>at multiple levels.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Aggregate daily data </a:t>
            </a:r>
            <a:r>
              <a:rPr lang="en-US" dirty="0" smtClean="0">
                <a:sym typeface="Wingdings"/>
              </a:rPr>
              <a:t> weekly totals</a:t>
            </a:r>
          </a:p>
          <a:p>
            <a:pPr lvl="1"/>
            <a:r>
              <a:rPr lang="en-US" dirty="0" smtClean="0">
                <a:sym typeface="Wingdings"/>
              </a:rPr>
              <a:t>Aggregate store data  regional totals</a:t>
            </a:r>
          </a:p>
          <a:p>
            <a:pPr lvl="6"/>
            <a:endParaRPr lang="en-US" dirty="0" smtClean="0">
              <a:sym typeface="Wingdings"/>
            </a:endParaRPr>
          </a:p>
          <a:p>
            <a:r>
              <a:rPr lang="en-US" dirty="0" smtClean="0">
                <a:solidFill>
                  <a:srgbClr val="B23C00"/>
                </a:solidFill>
                <a:sym typeface="Wingdings"/>
              </a:rPr>
              <a:t>Aggregating / de-aggregating </a:t>
            </a:r>
            <a:r>
              <a:rPr lang="en-US" dirty="0" smtClean="0">
                <a:sym typeface="Wingdings"/>
              </a:rPr>
              <a:t>are associated with </a:t>
            </a:r>
            <a:r>
              <a:rPr lang="en-US" dirty="0" smtClean="0">
                <a:solidFill>
                  <a:srgbClr val="B23C00"/>
                </a:solidFill>
                <a:sym typeface="Wingdings"/>
              </a:rPr>
              <a:t>drill up / drill down </a:t>
            </a:r>
            <a:r>
              <a:rPr lang="en-US" dirty="0" smtClean="0">
                <a:sym typeface="Wingdings"/>
              </a:rPr>
              <a:t>operations with the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8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Re-Expressing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44893"/>
          </a:xfrm>
        </p:spPr>
        <p:txBody>
          <a:bodyPr/>
          <a:lstStyle/>
          <a:p>
            <a:r>
              <a:rPr lang="en-US" dirty="0" smtClean="0"/>
              <a:t>Change the </a:t>
            </a:r>
            <a:r>
              <a:rPr lang="en-US" dirty="0" smtClean="0">
                <a:solidFill>
                  <a:srgbClr val="B23C00"/>
                </a:solidFill>
              </a:rPr>
              <a:t>graph parameters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order to gain new insights.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 descr="Screen Shot 2014-11-11 at 10.40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9" y="2584888"/>
            <a:ext cx="8973829" cy="26728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28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</a:t>
            </a:r>
            <a:r>
              <a:rPr lang="en-US" dirty="0" smtClean="0"/>
              <a:t>Expressing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 descr="Screen Shot 2014-11-11 at 10.43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7" y="1143025"/>
            <a:ext cx="3975919" cy="2560293"/>
          </a:xfrm>
          <a:prstGeom prst="rect">
            <a:avLst/>
          </a:prstGeom>
        </p:spPr>
      </p:pic>
      <p:pic>
        <p:nvPicPr>
          <p:cNvPr id="6" name="Picture 5" descr="Screen Shot 2014-11-11 at 10.44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9" y="3703317"/>
            <a:ext cx="3931876" cy="2506571"/>
          </a:xfrm>
          <a:prstGeom prst="rect">
            <a:avLst/>
          </a:prstGeom>
        </p:spPr>
      </p:pic>
      <p:pic>
        <p:nvPicPr>
          <p:cNvPr id="8" name="Picture 7" descr="Screen Shot 2014-11-11 at 10.47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104" y="1161160"/>
            <a:ext cx="3704334" cy="2450718"/>
          </a:xfrm>
          <a:prstGeom prst="rect">
            <a:avLst/>
          </a:prstGeom>
        </p:spPr>
      </p:pic>
      <p:pic>
        <p:nvPicPr>
          <p:cNvPr id="9" name="Picture 8" descr="Screen Shot 2014-11-11 at 10.49.0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1" y="3703317"/>
            <a:ext cx="3931877" cy="25315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45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Re-Visualizing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44893"/>
          </a:xfrm>
        </p:spPr>
        <p:txBody>
          <a:bodyPr/>
          <a:lstStyle/>
          <a:p>
            <a:r>
              <a:rPr lang="en-US" dirty="0" smtClean="0"/>
              <a:t>Change the </a:t>
            </a:r>
            <a:r>
              <a:rPr lang="en-US" dirty="0" smtClean="0">
                <a:solidFill>
                  <a:srgbClr val="B23C00"/>
                </a:solidFill>
              </a:rPr>
              <a:t>type of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order to gain new insights.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 descr="Screen Shot 2014-11-11 at 10.51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9" y="2640626"/>
            <a:ext cx="4355376" cy="2697488"/>
          </a:xfrm>
          <a:prstGeom prst="rect">
            <a:avLst/>
          </a:prstGeom>
        </p:spPr>
      </p:pic>
      <p:pic>
        <p:nvPicPr>
          <p:cNvPr id="6" name="Picture 5" descr="Screen Shot 2014-11-11 at 10.51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562972"/>
            <a:ext cx="4480511" cy="2786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870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Zooming and Panning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Zoom in on an area of interest in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 descr="Screen Shot 2014-11-11 at 10.54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52" y="1965976"/>
            <a:ext cx="5852096" cy="42137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029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44893"/>
          </a:xfrm>
        </p:spPr>
        <p:txBody>
          <a:bodyPr/>
          <a:lstStyle/>
          <a:p>
            <a:r>
              <a:rPr lang="en-US" dirty="0" smtClean="0"/>
              <a:t>Are hardware sales or software sales </a:t>
            </a:r>
            <a:br>
              <a:rPr lang="en-US" dirty="0" smtClean="0"/>
            </a:br>
            <a:r>
              <a:rPr lang="en-US" dirty="0" smtClean="0"/>
              <a:t>increasing at a faster rate?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 descr="Screen Shot 2014-11-11 at 10.55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7" y="2331732"/>
            <a:ext cx="6693434" cy="37603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07905" y="2880366"/>
            <a:ext cx="1524801" cy="1323439"/>
          </a:xfrm>
          <a:prstGeom prst="rect">
            <a:avLst/>
          </a:prstGeom>
          <a:solidFill>
            <a:srgbClr val="FFFFC2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Both are</a:t>
            </a:r>
          </a:p>
          <a:p>
            <a:r>
              <a:rPr lang="en-US" sz="2000" dirty="0" smtClean="0"/>
              <a:t>increasing</a:t>
            </a:r>
          </a:p>
          <a:p>
            <a:r>
              <a:rPr lang="en-US" sz="2000" dirty="0" smtClean="0"/>
              <a:t>at the same</a:t>
            </a:r>
          </a:p>
          <a:p>
            <a:r>
              <a:rPr lang="en-US" sz="2000" dirty="0" smtClean="0"/>
              <a:t>10% rate.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170" y="4434829"/>
            <a:ext cx="1652916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B23C00"/>
                </a:solidFill>
              </a:rPr>
              <a:t>How can </a:t>
            </a:r>
            <a:r>
              <a:rPr lang="en-US" sz="2000" dirty="0" smtClean="0">
                <a:solidFill>
                  <a:srgbClr val="B23C00"/>
                </a:solidFill>
              </a:rPr>
              <a:t>this </a:t>
            </a:r>
            <a:br>
              <a:rPr lang="en-US" sz="2000" dirty="0" smtClean="0">
                <a:solidFill>
                  <a:srgbClr val="B23C00"/>
                </a:solidFill>
              </a:rPr>
            </a:br>
            <a:r>
              <a:rPr lang="en-US" sz="2000" dirty="0" smtClean="0">
                <a:solidFill>
                  <a:srgbClr val="B23C00"/>
                </a:solidFill>
              </a:rPr>
              <a:t>be </a:t>
            </a:r>
            <a:r>
              <a:rPr lang="en-US" sz="2000" dirty="0">
                <a:solidFill>
                  <a:srgbClr val="B23C00"/>
                </a:solidFill>
              </a:rPr>
              <a:t>made </a:t>
            </a:r>
          </a:p>
          <a:p>
            <a:r>
              <a:rPr lang="en-US" sz="2000" dirty="0">
                <a:solidFill>
                  <a:srgbClr val="B23C00"/>
                </a:solidFill>
              </a:rPr>
              <a:t>clearer</a:t>
            </a:r>
            <a:r>
              <a:rPr lang="en-US" sz="2000" dirty="0" smtClean="0">
                <a:solidFill>
                  <a:srgbClr val="B23C00"/>
                </a:solidFill>
              </a:rPr>
              <a:t>?</a:t>
            </a:r>
            <a:endParaRPr lang="en-US" sz="2000" dirty="0">
              <a:solidFill>
                <a:srgbClr val="B23C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77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</a:t>
            </a:r>
            <a:r>
              <a:rPr lang="en-US" dirty="0" smtClean="0"/>
              <a:t>Scaling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Use a </a:t>
            </a:r>
            <a:r>
              <a:rPr lang="en-US" dirty="0" smtClean="0">
                <a:solidFill>
                  <a:srgbClr val="B23C00"/>
                </a:solidFill>
              </a:rPr>
              <a:t>logarithmic scale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 descr="Screen Shot 2014-11-11 at 11.01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96" y="2148854"/>
            <a:ext cx="6583608" cy="37012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306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Details on 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Details pop up when the mouse hovers.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 descr="Screen Shot 2014-11-11 at 11.02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47" y="1874537"/>
            <a:ext cx="4937756" cy="4323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907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Helpful notes are displayed on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 descr="Screen Shot 2014-11-11 at 11.05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8" y="1874537"/>
            <a:ext cx="8867112" cy="42061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416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Overcoming the Limits of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 term memory ≈ computer’s hard drive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Working memory ≈ RAM</a:t>
            </a:r>
          </a:p>
          <a:p>
            <a:pPr lvl="5"/>
            <a:endParaRPr lang="en-US" dirty="0" smtClean="0"/>
          </a:p>
          <a:p>
            <a:pPr lvl="1"/>
            <a:r>
              <a:rPr lang="en-US" dirty="0" smtClean="0"/>
              <a:t>Different memory storage for </a:t>
            </a:r>
            <a:br>
              <a:rPr lang="en-US" dirty="0" smtClean="0"/>
            </a:br>
            <a:r>
              <a:rPr lang="en-US" dirty="0" smtClean="0"/>
              <a:t>different types of information</a:t>
            </a:r>
          </a:p>
          <a:p>
            <a:pPr lvl="1"/>
            <a:r>
              <a:rPr lang="en-US" dirty="0" smtClean="0"/>
              <a:t>Verbal, visual, etc.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Visual memory can handle only about three chunks (units of information) at a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3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Bookmarking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able to return to a </a:t>
            </a:r>
            <a:r>
              <a:rPr lang="en-US" dirty="0" smtClean="0">
                <a:solidFill>
                  <a:srgbClr val="B23C00"/>
                </a:solidFill>
              </a:rPr>
              <a:t>previous view </a:t>
            </a:r>
            <a:r>
              <a:rPr lang="en-US" dirty="0" smtClean="0"/>
              <a:t>of the data.</a:t>
            </a:r>
          </a:p>
          <a:p>
            <a:r>
              <a:rPr lang="en-US" dirty="0" smtClean="0"/>
              <a:t>Save a </a:t>
            </a:r>
            <a:r>
              <a:rPr lang="en-US" dirty="0" smtClean="0">
                <a:solidFill>
                  <a:srgbClr val="B23C00"/>
                </a:solidFill>
              </a:rPr>
              <a:t>snapshot</a:t>
            </a:r>
            <a:r>
              <a:rPr lang="en-US" dirty="0" smtClean="0"/>
              <a:t> of a view.</a:t>
            </a:r>
          </a:p>
          <a:p>
            <a:r>
              <a:rPr lang="en-US" dirty="0" smtClean="0"/>
              <a:t>“</a:t>
            </a:r>
            <a:r>
              <a:rPr lang="en-US" dirty="0" smtClean="0">
                <a:solidFill>
                  <a:srgbClr val="B23C00"/>
                </a:solidFill>
              </a:rPr>
              <a:t>Back</a:t>
            </a:r>
            <a:r>
              <a:rPr lang="en-US" dirty="0" smtClean="0"/>
              <a:t>” and “</a:t>
            </a:r>
            <a:r>
              <a:rPr lang="en-US" dirty="0" smtClean="0">
                <a:solidFill>
                  <a:srgbClr val="B23C00"/>
                </a:solidFill>
              </a:rPr>
              <a:t>undo</a:t>
            </a:r>
            <a:r>
              <a:rPr lang="en-US" dirty="0" smtClean="0"/>
              <a:t>” capabilities.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1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Shneiderman’s</a:t>
            </a:r>
            <a:r>
              <a:rPr lang="en-US" dirty="0" smtClean="0"/>
              <a:t> Mantra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“Overview first, zoom and filter, </a:t>
            </a:r>
            <a:br>
              <a:rPr lang="en-US" dirty="0" smtClean="0"/>
            </a:br>
            <a:r>
              <a:rPr lang="en-US" dirty="0" smtClean="0"/>
              <a:t>then details-on-demand.”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Get an overview of an entire scene and </a:t>
            </a:r>
            <a:br>
              <a:rPr lang="en-US" dirty="0" smtClean="0"/>
            </a:br>
            <a:r>
              <a:rPr lang="en-US" dirty="0" smtClean="0"/>
              <a:t>then home in on whatever appears abnormal.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74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Shneiderman’s</a:t>
            </a:r>
            <a:r>
              <a:rPr lang="en-US" dirty="0"/>
              <a:t> </a:t>
            </a:r>
            <a:r>
              <a:rPr lang="en-US" dirty="0" smtClean="0"/>
              <a:t>Mantra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First, the </a:t>
            </a:r>
            <a:r>
              <a:rPr lang="en-US" dirty="0" smtClean="0">
                <a:solidFill>
                  <a:srgbClr val="B23C00"/>
                </a:solidFill>
              </a:rPr>
              <a:t>overview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4" descr="Screen Shot 2014-11-11 at 11.10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5" y="1874537"/>
            <a:ext cx="8229510" cy="43423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543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Shneiderman’s</a:t>
            </a:r>
            <a:r>
              <a:rPr lang="en-US" dirty="0"/>
              <a:t> Mantra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Zoom in </a:t>
            </a:r>
            <a:r>
              <a:rPr lang="en-US" dirty="0" smtClean="0"/>
              <a:t>on a particular point of interest.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 descr="Screen Shot 2014-11-11 at 11.12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4" y="1783098"/>
            <a:ext cx="8232362" cy="44383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312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Shneiderman’s</a:t>
            </a:r>
            <a:r>
              <a:rPr lang="en-US" dirty="0"/>
              <a:t> Mantra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Examine it more closely and in </a:t>
            </a:r>
            <a:r>
              <a:rPr lang="en-US" dirty="0" smtClean="0">
                <a:solidFill>
                  <a:srgbClr val="B23C00"/>
                </a:solidFill>
              </a:rPr>
              <a:t>greater detail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 descr="Screen Shot 2014-11-11 at 11.1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4" y="1783098"/>
            <a:ext cx="8061257" cy="43809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273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Shneiderman’s</a:t>
            </a:r>
            <a:r>
              <a:rPr lang="en-US" dirty="0"/>
              <a:t> Mantra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Filter out </a:t>
            </a:r>
            <a:r>
              <a:rPr lang="en-US" dirty="0" smtClean="0"/>
              <a:t>what’s extraneous to our investigation.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 descr="Screen Shot 2014-11-11 at 11.15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5" y="1792048"/>
            <a:ext cx="8194104" cy="43801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608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Shneiderman’s</a:t>
            </a:r>
            <a:r>
              <a:rPr lang="en-US" dirty="0"/>
              <a:t> Mantra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Home in </a:t>
            </a:r>
            <a:r>
              <a:rPr lang="en-US" dirty="0" smtClean="0"/>
              <a:t>to get greater detail.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 descr="Screen Shot 2014-11-11 at 11.18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4" y="1783097"/>
            <a:ext cx="8138071" cy="4443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93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Maps for Hierarchical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Nested rectangles show containment.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07" y="1874537"/>
            <a:ext cx="6652236" cy="42771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89122" y="6618457"/>
            <a:ext cx="4710895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https://docs.oracle.com/middleware/1212/adf/ADFUI/img/</a:t>
            </a:r>
            <a:r>
              <a:rPr lang="en-US" sz="1000" dirty="0" smtClean="0">
                <a:hlinkClick r:id="rId3"/>
              </a:rPr>
              <a:t>dvt_intro_treemap.png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98524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Overcoming the Limits of </a:t>
            </a:r>
            <a:r>
              <a:rPr lang="en-US" dirty="0" smtClean="0"/>
              <a:t>Memory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25"/>
            <a:ext cx="8229600" cy="2773673"/>
          </a:xfrm>
        </p:spPr>
        <p:txBody>
          <a:bodyPr/>
          <a:lstStyle/>
          <a:p>
            <a:r>
              <a:rPr lang="en-US" dirty="0" smtClean="0"/>
              <a:t>Consider the following table.</a:t>
            </a:r>
          </a:p>
          <a:p>
            <a:pPr lvl="1"/>
            <a:r>
              <a:rPr lang="en-US" dirty="0" smtClean="0"/>
              <a:t>Perhaps you can remember three of the numbers.</a:t>
            </a:r>
          </a:p>
          <a:p>
            <a:pPr lvl="1"/>
            <a:endParaRPr lang="en-US" dirty="0"/>
          </a:p>
          <a:p>
            <a:pPr marL="471487" lvl="1" indent="0">
              <a:buNone/>
            </a:pPr>
            <a:endParaRPr lang="en-US" dirty="0" smtClean="0"/>
          </a:p>
          <a:p>
            <a:r>
              <a:rPr lang="en-US" dirty="0" smtClean="0"/>
              <a:t>The following line graph stores all of the numbers in a single chunk.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Screen Shot 2014-11-11 at 9.47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74" y="2148854"/>
            <a:ext cx="6241900" cy="922888"/>
          </a:xfrm>
          <a:prstGeom prst="rect">
            <a:avLst/>
          </a:prstGeom>
        </p:spPr>
      </p:pic>
      <p:pic>
        <p:nvPicPr>
          <p:cNvPr id="6" name="Picture 5" descr="Screen Shot 2014-11-11 at 9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25" y="3977634"/>
            <a:ext cx="4541505" cy="227075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2410028" y="2597908"/>
            <a:ext cx="365756" cy="274317"/>
          </a:xfrm>
          <a:prstGeom prst="ellipse">
            <a:avLst/>
          </a:prstGeom>
          <a:noFill/>
          <a:ln w="28575" cap="flat" cmpd="sng" algn="ctr">
            <a:solidFill>
              <a:srgbClr val="B23C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624288" y="2614190"/>
            <a:ext cx="365756" cy="274317"/>
          </a:xfrm>
          <a:prstGeom prst="ellipse">
            <a:avLst/>
          </a:prstGeom>
          <a:noFill/>
          <a:ln w="28575" cap="flat" cmpd="sng" algn="ctr">
            <a:solidFill>
              <a:srgbClr val="B23C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536043" y="2768875"/>
            <a:ext cx="365756" cy="274317"/>
          </a:xfrm>
          <a:prstGeom prst="ellipse">
            <a:avLst/>
          </a:prstGeom>
          <a:noFill/>
          <a:ln w="28575" cap="flat" cmpd="sng" algn="ctr">
            <a:solidFill>
              <a:srgbClr val="B23C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251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Overcoming the Limits of Memory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579136"/>
          </a:xfrm>
        </p:spPr>
        <p:txBody>
          <a:bodyPr/>
          <a:lstStyle/>
          <a:p>
            <a:r>
              <a:rPr lang="en-US" dirty="0" smtClean="0"/>
              <a:t>The problem we had with these photos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Screen Shot 2014-11-09 at 10.23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187" y="1783098"/>
            <a:ext cx="5829300" cy="4406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20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Overcoming the Limits of Memory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2"/>
            <a:ext cx="8229600" cy="579136"/>
          </a:xfrm>
        </p:spPr>
        <p:txBody>
          <a:bodyPr/>
          <a:lstStyle/>
          <a:p>
            <a:r>
              <a:rPr lang="en-US" dirty="0" smtClean="0"/>
              <a:t>… is that they were split over two screens.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 descr="Screen Shot 2014-11-09 at 10.25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30" y="1783098"/>
            <a:ext cx="5842000" cy="4406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06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Overcoming the Limits of Memory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4114800" cy="2773672"/>
          </a:xfrm>
        </p:spPr>
        <p:txBody>
          <a:bodyPr/>
          <a:lstStyle/>
          <a:p>
            <a:r>
              <a:rPr lang="en-US" dirty="0" smtClean="0"/>
              <a:t>Create a dashboard that puts all the important information on a </a:t>
            </a:r>
            <a:r>
              <a:rPr lang="en-US" dirty="0" smtClean="0">
                <a:solidFill>
                  <a:srgbClr val="B23300"/>
                </a:solidFill>
              </a:rPr>
              <a:t>single screen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 descr="Screen Shot 2014-11-11 at 9.52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1" y="1226448"/>
            <a:ext cx="4137188" cy="50371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251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 of Information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 perception</a:t>
            </a:r>
          </a:p>
          <a:p>
            <a:pPr lvl="1"/>
            <a:r>
              <a:rPr lang="en-US" dirty="0"/>
              <a:t>Visual objects</a:t>
            </a:r>
          </a:p>
          <a:p>
            <a:pPr lvl="1"/>
            <a:r>
              <a:rPr lang="en-US" dirty="0" smtClean="0"/>
              <a:t>Visual </a:t>
            </a:r>
            <a:r>
              <a:rPr lang="en-US" dirty="0" smtClean="0"/>
              <a:t>properties</a:t>
            </a:r>
          </a:p>
          <a:p>
            <a:pPr lvl="6"/>
            <a:endParaRPr lang="en-US" dirty="0"/>
          </a:p>
          <a:p>
            <a:r>
              <a:rPr lang="en-US" dirty="0" smtClean="0"/>
              <a:t>Quantitative reasoning</a:t>
            </a:r>
          </a:p>
          <a:p>
            <a:pPr lvl="1"/>
            <a:r>
              <a:rPr lang="en-US" dirty="0" smtClean="0"/>
              <a:t>Quantitative relationships</a:t>
            </a:r>
          </a:p>
          <a:p>
            <a:pPr lvl="1"/>
            <a:r>
              <a:rPr lang="en-US" dirty="0" smtClean="0"/>
              <a:t>Quantitative comparisons</a:t>
            </a:r>
          </a:p>
          <a:p>
            <a:pPr lvl="5"/>
            <a:endParaRPr lang="en-US" dirty="0"/>
          </a:p>
          <a:p>
            <a:r>
              <a:rPr lang="en-US" dirty="0" smtClean="0"/>
              <a:t>Information visualization</a:t>
            </a:r>
          </a:p>
          <a:p>
            <a:pPr lvl="1"/>
            <a:r>
              <a:rPr lang="en-US" dirty="0">
                <a:sym typeface="Wingdings"/>
              </a:rPr>
              <a:t>Visual patterns, trends, and exceptions</a:t>
            </a:r>
            <a:endParaRPr lang="en-US" dirty="0"/>
          </a:p>
          <a:p>
            <a:pPr lvl="1"/>
            <a:r>
              <a:rPr lang="en-US" dirty="0" smtClean="0"/>
              <a:t>Understanding </a:t>
            </a:r>
            <a:r>
              <a:rPr lang="en-US" dirty="0" smtClean="0">
                <a:sym typeface="Wingdings"/>
              </a:rPr>
              <a:t> good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5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38423</TotalTime>
  <Words>1183</Words>
  <Application>Microsoft Macintosh PowerPoint</Application>
  <PresentationFormat>On-screen Show (4:3)</PresentationFormat>
  <Paragraphs>324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Quadrant</vt:lpstr>
      <vt:lpstr>CS 235: User Interface Design April 16 Class Meeting</vt:lpstr>
      <vt:lpstr>Mobile Application Demo Schedule</vt:lpstr>
      <vt:lpstr>Mobile Application Prototype Reports</vt:lpstr>
      <vt:lpstr>Overcoming the Limits of Memory</vt:lpstr>
      <vt:lpstr>Overcoming the Limits of Memory, cont’d</vt:lpstr>
      <vt:lpstr>Overcoming the Limits of Memory, cont’d</vt:lpstr>
      <vt:lpstr>Overcoming the Limits of Memory, cont’d</vt:lpstr>
      <vt:lpstr>Overcoming the Limits of Memory, cont’d</vt:lpstr>
      <vt:lpstr>Building Blocks of Information Visualization</vt:lpstr>
      <vt:lpstr>Analytical Interactions with data</vt:lpstr>
      <vt:lpstr>Comparing</vt:lpstr>
      <vt:lpstr>Typical Magnitude Comparisons</vt:lpstr>
      <vt:lpstr>Typical Magnitude Comparisons, cont’d</vt:lpstr>
      <vt:lpstr>Typical Magnitude Comparisons, cont’d</vt:lpstr>
      <vt:lpstr>Typical Magnitude Comparisons, cont’d</vt:lpstr>
      <vt:lpstr>Typical Magnitude Comparisons, cont’d</vt:lpstr>
      <vt:lpstr>Typical Magnitude Comparisons, cont’d</vt:lpstr>
      <vt:lpstr>Typical Magnitude Comparisons, cont’d</vt:lpstr>
      <vt:lpstr>Avoid 3-D Graphs!</vt:lpstr>
      <vt:lpstr>Avoid 3-D Graphs! cont’d</vt:lpstr>
      <vt:lpstr>Avoid 3-D Graphs! cont’d</vt:lpstr>
      <vt:lpstr>Avoid 3-D Graphs! cont’d</vt:lpstr>
      <vt:lpstr>Avoid 3-D Graphs! cont’d</vt:lpstr>
      <vt:lpstr>Relative Heights in Bar Charts</vt:lpstr>
      <vt:lpstr>Sorting</vt:lpstr>
      <vt:lpstr>Sorting, cont’d</vt:lpstr>
      <vt:lpstr>Adding Variables</vt:lpstr>
      <vt:lpstr>Filtering</vt:lpstr>
      <vt:lpstr>Highlighting</vt:lpstr>
      <vt:lpstr>Highlighting, cont’d</vt:lpstr>
      <vt:lpstr>Aggregating</vt:lpstr>
      <vt:lpstr>Re-Expressing</vt:lpstr>
      <vt:lpstr>Re-Expressing, cont’d</vt:lpstr>
      <vt:lpstr>Re-Visualizing</vt:lpstr>
      <vt:lpstr>Zooming and Panning</vt:lpstr>
      <vt:lpstr>Re-Scaling</vt:lpstr>
      <vt:lpstr>Re-Scaling, cont’d</vt:lpstr>
      <vt:lpstr>Accessing Details on Demand</vt:lpstr>
      <vt:lpstr>Annotating</vt:lpstr>
      <vt:lpstr>Bookmarking</vt:lpstr>
      <vt:lpstr>Shneiderman’s Mantra</vt:lpstr>
      <vt:lpstr>Shneiderman’s Mantra, cont’d</vt:lpstr>
      <vt:lpstr>Shneiderman’s Mantra, cont’d</vt:lpstr>
      <vt:lpstr>Shneiderman’s Mantra, cont’d</vt:lpstr>
      <vt:lpstr>Shneiderman’s Mantra, cont’d</vt:lpstr>
      <vt:lpstr>Shneiderman’s Mantra, cont’d</vt:lpstr>
      <vt:lpstr>Tree Maps for Hierarchical Data</vt:lpstr>
    </vt:vector>
  </TitlesOfParts>
  <Manager/>
  <Company>San Jose State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235: User Interface Design</dc:title>
  <dc:subject/>
  <dc:creator>Ronald Mak</dc:creator>
  <cp:keywords/>
  <dc:description/>
  <cp:lastModifiedBy>Ronald Mak</cp:lastModifiedBy>
  <cp:revision>561</cp:revision>
  <dcterms:created xsi:type="dcterms:W3CDTF">2008-01-12T03:52:55Z</dcterms:created>
  <dcterms:modified xsi:type="dcterms:W3CDTF">2015-04-16T22:00:49Z</dcterms:modified>
  <cp:category/>
</cp:coreProperties>
</file>